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314" r:id="rId4"/>
    <p:sldId id="315" r:id="rId5"/>
    <p:sldId id="316" r:id="rId6"/>
    <p:sldId id="317" r:id="rId7"/>
    <p:sldId id="318" r:id="rId8"/>
    <p:sldId id="267" r:id="rId9"/>
    <p:sldId id="319" r:id="rId10"/>
    <p:sldId id="320" r:id="rId11"/>
    <p:sldId id="321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0000"/>
    <a:srgbClr val="CC0099"/>
    <a:srgbClr val="FF0B8B"/>
    <a:srgbClr val="FF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659" autoAdjust="0"/>
    <p:restoredTop sz="90929"/>
  </p:normalViewPr>
  <p:slideViewPr>
    <p:cSldViewPr snapToGrid="0">
      <p:cViewPr varScale="1">
        <p:scale>
          <a:sx n="93" d="100"/>
          <a:sy n="93" d="100"/>
        </p:scale>
        <p:origin x="-798" y="-96"/>
      </p:cViewPr>
      <p:guideLst>
        <p:guide orient="horz" pos="2160"/>
        <p:guide pos="2880"/>
      </p:guideLst>
    </p:cSldViewPr>
  </p:slideViewPr>
  <p:outlineViewPr>
    <p:cViewPr>
      <p:scale>
        <a:sx n="40" d="100"/>
        <a:sy n="4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DE411F-0B70-4A01-B0E6-B948F89C10E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6ACE52-2B42-4847-9EF5-B9A2770106C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C664C5-458E-4D84-98D4-BFCDDBD5814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1EA09-8780-4AC9-A154-BEEBD6B20B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2E46F4-0970-4921-87DD-C38B5D75544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BC115-2D10-486F-BDA4-59BE5E95B8D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F050F5-D3D2-4566-AF38-914CC469D99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67EA0-950F-4FC7-B5A0-F56513D7BC6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78A661-850D-43D6-91D4-97305EE578A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A3BD88-9822-4C84-A41E-73510BFE3B8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13422-F716-437C-94E4-3C88A2D9CF8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E3D382-6B66-4FCA-ADFC-909AC68FB53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4" name="Rectangle 6"/>
          <p:cNvSpPr>
            <a:spLocks noGrp="1" noChangeArrowheads="1"/>
          </p:cNvSpPr>
          <p:nvPr>
            <p:ph type="ctrTitle"/>
          </p:nvPr>
        </p:nvSpPr>
        <p:spPr>
          <a:xfrm>
            <a:off x="603607" y="2304942"/>
            <a:ext cx="7772400" cy="1019175"/>
          </a:xfrm>
        </p:spPr>
        <p:txBody>
          <a:bodyPr>
            <a:normAutofit/>
          </a:bodyPr>
          <a:lstStyle/>
          <a:p>
            <a:r>
              <a:rPr lang="en-US" altLang="en-US" sz="5400" dirty="0">
                <a:latin typeface="Impact" pitchFamily="34" charset="0"/>
              </a:rPr>
              <a:t>Solving Inequalities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320229" y="4150760"/>
            <a:ext cx="6400800" cy="584775"/>
          </a:xfrm>
        </p:spPr>
        <p:txBody>
          <a:bodyPr wrap="square">
            <a:spAutoFit/>
          </a:bodyPr>
          <a:lstStyle/>
          <a:p>
            <a:r>
              <a:rPr lang="en-US" altLang="en-US" dirty="0">
                <a:latin typeface="Impact" pitchFamily="34" charset="0"/>
              </a:rPr>
              <a:t>Using Addition &amp; Subtraction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4800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Text Box 2"/>
          <p:cNvSpPr txBox="1">
            <a:spLocks noChangeArrowheads="1"/>
          </p:cNvSpPr>
          <p:nvPr/>
        </p:nvSpPr>
        <p:spPr bwMode="auto">
          <a:xfrm>
            <a:off x="0" y="1100138"/>
            <a:ext cx="9144000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dirty="0">
                <a:latin typeface="+mj-lt"/>
              </a:rPr>
              <a:t>More Examples</a:t>
            </a:r>
          </a:p>
        </p:txBody>
      </p:sp>
      <p:sp>
        <p:nvSpPr>
          <p:cNvPr id="78851" name="Text Box 3"/>
          <p:cNvSpPr txBox="1">
            <a:spLocks noChangeArrowheads="1"/>
          </p:cNvSpPr>
          <p:nvPr/>
        </p:nvSpPr>
        <p:spPr bwMode="auto">
          <a:xfrm rot="10800000" flipV="1">
            <a:off x="0" y="204563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 dirty="0">
                <a:solidFill>
                  <a:srgbClr val="CC0099"/>
                </a:solidFill>
                <a:latin typeface="+mj-lt"/>
              </a:rPr>
              <a:t>x - 2 &gt; -2</a:t>
            </a:r>
          </a:p>
        </p:txBody>
      </p:sp>
      <p:sp>
        <p:nvSpPr>
          <p:cNvPr id="78852" name="Text Box 4"/>
          <p:cNvSpPr txBox="1">
            <a:spLocks noChangeArrowheads="1"/>
          </p:cNvSpPr>
          <p:nvPr/>
        </p:nvSpPr>
        <p:spPr bwMode="auto">
          <a:xfrm>
            <a:off x="0" y="27305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x + (-2) + </a:t>
            </a:r>
            <a:r>
              <a:rPr lang="en-US" altLang="en-US" sz="2800" b="1">
                <a:solidFill>
                  <a:srgbClr val="CC0099"/>
                </a:solidFill>
                <a:latin typeface="+mj-lt"/>
              </a:rPr>
              <a:t>(2)</a:t>
            </a:r>
            <a:r>
              <a:rPr lang="en-US" altLang="en-US" sz="2800" b="1">
                <a:latin typeface="+mj-lt"/>
              </a:rPr>
              <a:t> &gt; -2 + </a:t>
            </a:r>
            <a:r>
              <a:rPr lang="en-US" altLang="en-US" sz="2800" b="1">
                <a:solidFill>
                  <a:srgbClr val="CC0099"/>
                </a:solidFill>
                <a:latin typeface="+mj-lt"/>
              </a:rPr>
              <a:t>(2)</a:t>
            </a:r>
            <a:endParaRPr lang="en-US" altLang="en-US" sz="2800" b="1">
              <a:latin typeface="+mj-lt"/>
            </a:endParaRPr>
          </a:p>
        </p:txBody>
      </p:sp>
      <p:sp>
        <p:nvSpPr>
          <p:cNvPr id="78853" name="Text Box 5"/>
          <p:cNvSpPr txBox="1">
            <a:spLocks noChangeArrowheads="1"/>
          </p:cNvSpPr>
          <p:nvPr/>
        </p:nvSpPr>
        <p:spPr bwMode="auto">
          <a:xfrm>
            <a:off x="0" y="367188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x + 0 &gt; 0</a:t>
            </a:r>
          </a:p>
        </p:txBody>
      </p:sp>
      <p:sp>
        <p:nvSpPr>
          <p:cNvPr id="78854" name="Text Box 6"/>
          <p:cNvSpPr txBox="1">
            <a:spLocks noChangeArrowheads="1"/>
          </p:cNvSpPr>
          <p:nvPr/>
        </p:nvSpPr>
        <p:spPr bwMode="auto">
          <a:xfrm>
            <a:off x="3579813" y="4611688"/>
            <a:ext cx="207645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x &gt; 0</a:t>
            </a:r>
          </a:p>
        </p:txBody>
      </p:sp>
      <p:sp>
        <p:nvSpPr>
          <p:cNvPr id="78855" name="Text Box 7"/>
          <p:cNvSpPr txBox="1">
            <a:spLocks noChangeArrowheads="1"/>
          </p:cNvSpPr>
          <p:nvPr/>
        </p:nvSpPr>
        <p:spPr bwMode="auto">
          <a:xfrm>
            <a:off x="1789113" y="5792788"/>
            <a:ext cx="5561012" cy="954107"/>
          </a:xfrm>
          <a:prstGeom prst="rect">
            <a:avLst/>
          </a:prstGeom>
          <a:noFill/>
          <a:ln w="9525">
            <a:solidFill>
              <a:srgbClr val="CC0099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>
                <a:latin typeface="+mj-lt"/>
              </a:rPr>
              <a:t>All numbers greater than 0 make this problem true!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8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8851" grpId="0" autoUpdateAnimBg="0"/>
      <p:bldP spid="78852" grpId="0" autoUpdateAnimBg="0"/>
      <p:bldP spid="78853" grpId="0" autoUpdateAnimBg="0"/>
      <p:bldP spid="78854" grpId="0" animBg="1" autoUpdateAnimBg="0"/>
      <p:bldP spid="78855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ext Box 2"/>
          <p:cNvSpPr txBox="1">
            <a:spLocks noChangeArrowheads="1"/>
          </p:cNvSpPr>
          <p:nvPr/>
        </p:nvSpPr>
        <p:spPr bwMode="auto">
          <a:xfrm>
            <a:off x="400692" y="782440"/>
            <a:ext cx="7798086" cy="64633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dirty="0" smtClean="0">
                <a:latin typeface="+mj-lt"/>
              </a:rPr>
              <a:t>Even More </a:t>
            </a:r>
            <a:r>
              <a:rPr lang="en-US" altLang="en-US" sz="3600" dirty="0">
                <a:latin typeface="+mj-lt"/>
              </a:rPr>
              <a:t>Examples</a:t>
            </a:r>
          </a:p>
        </p:txBody>
      </p:sp>
      <p:sp>
        <p:nvSpPr>
          <p:cNvPr id="79875" name="Text Box 3"/>
          <p:cNvSpPr txBox="1">
            <a:spLocks noChangeArrowheads="1"/>
          </p:cNvSpPr>
          <p:nvPr/>
        </p:nvSpPr>
        <p:spPr bwMode="auto">
          <a:xfrm rot="10800000" flipV="1">
            <a:off x="0" y="2045632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 dirty="0">
                <a:solidFill>
                  <a:srgbClr val="CC0099"/>
                </a:solidFill>
                <a:latin typeface="+mj-lt"/>
              </a:rPr>
              <a:t>4 + y ≤ 1</a:t>
            </a:r>
          </a:p>
        </p:txBody>
      </p:sp>
      <p:sp>
        <p:nvSpPr>
          <p:cNvPr id="79876" name="Text Box 4"/>
          <p:cNvSpPr txBox="1">
            <a:spLocks noChangeArrowheads="1"/>
          </p:cNvSpPr>
          <p:nvPr/>
        </p:nvSpPr>
        <p:spPr bwMode="auto">
          <a:xfrm>
            <a:off x="0" y="27305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4 + y + </a:t>
            </a:r>
            <a:r>
              <a:rPr lang="en-US" altLang="en-US" sz="2800" b="1">
                <a:solidFill>
                  <a:srgbClr val="CC0099"/>
                </a:solidFill>
                <a:latin typeface="+mj-lt"/>
              </a:rPr>
              <a:t>(-4)</a:t>
            </a:r>
            <a:r>
              <a:rPr lang="en-US" altLang="en-US" sz="2800" b="1">
                <a:latin typeface="+mj-lt"/>
              </a:rPr>
              <a:t> ≤ 1 + </a:t>
            </a:r>
            <a:r>
              <a:rPr lang="en-US" altLang="en-US" sz="2800" b="1">
                <a:solidFill>
                  <a:srgbClr val="CC0099"/>
                </a:solidFill>
                <a:latin typeface="+mj-lt"/>
              </a:rPr>
              <a:t>(-4)</a:t>
            </a:r>
            <a:endParaRPr lang="en-US" altLang="en-US" sz="2800" b="1">
              <a:latin typeface="+mj-lt"/>
            </a:endParaRPr>
          </a:p>
        </p:txBody>
      </p:sp>
      <p:sp>
        <p:nvSpPr>
          <p:cNvPr id="79877" name="Text Box 5"/>
          <p:cNvSpPr txBox="1">
            <a:spLocks noChangeArrowheads="1"/>
          </p:cNvSpPr>
          <p:nvPr/>
        </p:nvSpPr>
        <p:spPr bwMode="auto">
          <a:xfrm>
            <a:off x="0" y="367188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y + 0 ≤ -3</a:t>
            </a:r>
          </a:p>
        </p:txBody>
      </p:sp>
      <p:sp>
        <p:nvSpPr>
          <p:cNvPr id="79878" name="Text Box 6"/>
          <p:cNvSpPr txBox="1">
            <a:spLocks noChangeArrowheads="1"/>
          </p:cNvSpPr>
          <p:nvPr/>
        </p:nvSpPr>
        <p:spPr bwMode="auto">
          <a:xfrm>
            <a:off x="3579813" y="4611688"/>
            <a:ext cx="207645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y ≤ -3</a:t>
            </a:r>
          </a:p>
        </p:txBody>
      </p:sp>
      <p:sp>
        <p:nvSpPr>
          <p:cNvPr id="79879" name="Text Box 7"/>
          <p:cNvSpPr txBox="1">
            <a:spLocks noChangeArrowheads="1"/>
          </p:cNvSpPr>
          <p:nvPr/>
        </p:nvSpPr>
        <p:spPr bwMode="auto">
          <a:xfrm>
            <a:off x="1624727" y="5761965"/>
            <a:ext cx="6526212" cy="954107"/>
          </a:xfrm>
          <a:prstGeom prst="rect">
            <a:avLst/>
          </a:prstGeom>
          <a:noFill/>
          <a:ln w="9525">
            <a:solidFill>
              <a:srgbClr val="CC00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dirty="0">
                <a:latin typeface="+mj-lt"/>
              </a:rPr>
              <a:t>All numbers from -3 down (including -3) make this problem true!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9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autoUpdateAnimBg="0"/>
      <p:bldP spid="79876" grpId="0" autoUpdateAnimBg="0"/>
      <p:bldP spid="79877" grpId="0" autoUpdateAnimBg="0"/>
      <p:bldP spid="79878" grpId="0" animBg="1" autoUpdateAnimBg="0"/>
      <p:bldP spid="79879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832207" y="1130157"/>
            <a:ext cx="7633699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dirty="0">
                <a:latin typeface="+mj-lt"/>
              </a:rPr>
              <a:t>An </a:t>
            </a:r>
            <a:r>
              <a:rPr lang="en-US" altLang="en-US" sz="3600" b="1" i="1" dirty="0">
                <a:latin typeface="+mj-lt"/>
              </a:rPr>
              <a:t>inequality</a:t>
            </a:r>
            <a:r>
              <a:rPr lang="en-US" altLang="en-US" sz="3600" dirty="0">
                <a:latin typeface="+mj-lt"/>
              </a:rPr>
              <a:t> </a:t>
            </a:r>
            <a:r>
              <a:rPr lang="en-US" altLang="en-US" sz="3600" dirty="0" smtClean="0">
                <a:latin typeface="+mj-lt"/>
              </a:rPr>
              <a:t>is treated as an </a:t>
            </a:r>
            <a:r>
              <a:rPr lang="en-US" altLang="en-US" sz="3600" dirty="0">
                <a:latin typeface="+mj-lt"/>
              </a:rPr>
              <a:t>equation, but instead of an equal sign (=) it has one of </a:t>
            </a:r>
            <a:r>
              <a:rPr lang="en-US" altLang="en-US" sz="3600" dirty="0" smtClean="0">
                <a:latin typeface="+mj-lt"/>
              </a:rPr>
              <a:t>the following </a:t>
            </a:r>
            <a:r>
              <a:rPr lang="en-US" altLang="en-US" sz="3600" dirty="0">
                <a:latin typeface="+mj-lt"/>
              </a:rPr>
              <a:t>signs:</a:t>
            </a:r>
          </a:p>
          <a:p>
            <a:pPr algn="ctr">
              <a:spcBef>
                <a:spcPct val="50000"/>
              </a:spcBef>
            </a:pPr>
            <a:endParaRPr lang="en-US" altLang="en-US" sz="2800" dirty="0">
              <a:latin typeface="+mj-lt"/>
            </a:endParaRPr>
          </a:p>
          <a:p>
            <a:pPr algn="ctr"/>
            <a:r>
              <a:rPr lang="en-US" altLang="en-US" sz="3200" b="1" dirty="0">
                <a:latin typeface="+mj-lt"/>
              </a:rPr>
              <a:t>&lt;</a:t>
            </a:r>
            <a:r>
              <a:rPr lang="en-US" altLang="en-US" sz="3200" dirty="0">
                <a:latin typeface="+mj-lt"/>
              </a:rPr>
              <a:t>   :  less than</a:t>
            </a:r>
          </a:p>
          <a:p>
            <a:pPr algn="ctr"/>
            <a:r>
              <a:rPr lang="en-US" altLang="en-US" sz="3200" b="1" dirty="0">
                <a:latin typeface="+mj-lt"/>
              </a:rPr>
              <a:t>≤</a:t>
            </a:r>
            <a:r>
              <a:rPr lang="en-US" altLang="en-US" sz="3200" dirty="0">
                <a:latin typeface="+mj-lt"/>
              </a:rPr>
              <a:t>  :  less than or equal to</a:t>
            </a:r>
          </a:p>
          <a:p>
            <a:pPr algn="ctr"/>
            <a:r>
              <a:rPr lang="en-US" altLang="en-US" sz="3200" b="1" dirty="0">
                <a:latin typeface="+mj-lt"/>
              </a:rPr>
              <a:t>&gt;</a:t>
            </a:r>
            <a:r>
              <a:rPr lang="en-US" altLang="en-US" sz="3200" dirty="0">
                <a:latin typeface="+mj-lt"/>
              </a:rPr>
              <a:t>  :  greater than</a:t>
            </a:r>
          </a:p>
          <a:p>
            <a:pPr algn="ctr"/>
            <a:r>
              <a:rPr lang="en-US" altLang="en-US" sz="3200" b="1" dirty="0">
                <a:latin typeface="+mj-lt"/>
              </a:rPr>
              <a:t>≥</a:t>
            </a:r>
            <a:r>
              <a:rPr lang="en-US" altLang="en-US" sz="3200" dirty="0">
                <a:latin typeface="+mj-lt"/>
              </a:rPr>
              <a:t>  :  greater than or equal to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6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35" name="Rectangle 31"/>
          <p:cNvSpPr>
            <a:spLocks noGrp="1" noChangeArrowheads="1"/>
          </p:cNvSpPr>
          <p:nvPr>
            <p:ph type="title"/>
          </p:nvPr>
        </p:nvSpPr>
        <p:spPr>
          <a:xfrm>
            <a:off x="457200" y="1285875"/>
            <a:ext cx="8229600" cy="971549"/>
          </a:xfrm>
          <a:solidFill>
            <a:schemeClr val="bg1"/>
          </a:solidFill>
          <a:ln/>
        </p:spPr>
        <p:txBody>
          <a:bodyPr>
            <a:normAutofit/>
          </a:bodyPr>
          <a:lstStyle/>
          <a:p>
            <a:r>
              <a:rPr lang="en-US" altLang="en-US" sz="4800" b="1" dirty="0" smtClean="0">
                <a:solidFill>
                  <a:schemeClr val="tx1"/>
                </a:solidFill>
              </a:rPr>
              <a:t>The inequality, x </a:t>
            </a:r>
            <a:r>
              <a:rPr lang="en-US" altLang="en-US" sz="4800" b="1" dirty="0">
                <a:solidFill>
                  <a:schemeClr val="tx1"/>
                </a:solidFill>
              </a:rPr>
              <a:t>&lt; </a:t>
            </a:r>
            <a:r>
              <a:rPr lang="en-US" altLang="en-US" sz="4800" b="1" dirty="0" smtClean="0">
                <a:solidFill>
                  <a:schemeClr val="tx1"/>
                </a:solidFill>
              </a:rPr>
              <a:t>5</a:t>
            </a:r>
            <a:endParaRPr lang="en-US" altLang="en-US" sz="4800" b="1" dirty="0">
              <a:solidFill>
                <a:schemeClr val="tx1"/>
              </a:solidFill>
            </a:endParaRPr>
          </a:p>
        </p:txBody>
      </p:sp>
      <p:sp>
        <p:nvSpPr>
          <p:cNvPr id="72736" name="Text Box 32"/>
          <p:cNvSpPr txBox="1">
            <a:spLocks noGrp="1" noChangeArrowheads="1"/>
          </p:cNvSpPr>
          <p:nvPr>
            <p:ph idx="1"/>
          </p:nvPr>
        </p:nvSpPr>
        <p:spPr>
          <a:xfrm>
            <a:off x="559941" y="2791521"/>
            <a:ext cx="8229600" cy="5224789"/>
          </a:xfrm>
          <a:noFill/>
          <a:ln/>
        </p:spPr>
        <p:txBody>
          <a:bodyPr>
            <a:norm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4000" dirty="0">
                <a:latin typeface="+mj-lt"/>
              </a:rPr>
              <a:t>means that whatever value </a:t>
            </a:r>
            <a:r>
              <a:rPr lang="en-US" altLang="en-US" sz="4000" i="1" dirty="0">
                <a:latin typeface="+mj-lt"/>
              </a:rPr>
              <a:t>x</a:t>
            </a:r>
            <a:r>
              <a:rPr lang="en-US" altLang="en-US" sz="4000" dirty="0">
                <a:latin typeface="+mj-lt"/>
              </a:rPr>
              <a:t> has, it must be </a:t>
            </a:r>
            <a:r>
              <a:rPr lang="en-US" altLang="en-US" sz="4000" u="sng" dirty="0">
                <a:latin typeface="+mj-lt"/>
              </a:rPr>
              <a:t>less</a:t>
            </a:r>
            <a:r>
              <a:rPr lang="en-US" altLang="en-US" sz="4000" dirty="0">
                <a:latin typeface="+mj-lt"/>
              </a:rPr>
              <a:t> than 5</a:t>
            </a:r>
            <a:r>
              <a:rPr lang="en-US" altLang="en-US" sz="4000" dirty="0" smtClean="0">
                <a:latin typeface="+mj-lt"/>
              </a:rPr>
              <a:t>.</a:t>
            </a:r>
          </a:p>
          <a:p>
            <a:pPr algn="ctr">
              <a:spcBef>
                <a:spcPct val="50000"/>
              </a:spcBef>
              <a:buFontTx/>
              <a:buNone/>
            </a:pPr>
            <a:endParaRPr lang="en-US" altLang="en-US" sz="1600" dirty="0">
              <a:latin typeface="+mj-lt"/>
            </a:endParaRP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4000" dirty="0">
                <a:latin typeface="+mj-lt"/>
              </a:rPr>
              <a:t>Try to name ten numbers that are less than 5!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51058"/>
            <a:ext cx="8534400" cy="497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36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ext Box 2"/>
          <p:cNvSpPr txBox="1">
            <a:spLocks noChangeArrowheads="1"/>
          </p:cNvSpPr>
          <p:nvPr/>
        </p:nvSpPr>
        <p:spPr bwMode="auto">
          <a:xfrm>
            <a:off x="349321" y="1088419"/>
            <a:ext cx="847618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200" dirty="0">
                <a:latin typeface="+mj-lt"/>
              </a:rPr>
              <a:t>Numbers less than 5 are to the </a:t>
            </a:r>
            <a:r>
              <a:rPr lang="en-US" altLang="en-US" sz="3200" dirty="0">
                <a:solidFill>
                  <a:srgbClr val="FF0B8B"/>
                </a:solidFill>
                <a:latin typeface="+mj-lt"/>
              </a:rPr>
              <a:t>left</a:t>
            </a:r>
            <a:r>
              <a:rPr lang="en-US" altLang="en-US" sz="3200" dirty="0">
                <a:latin typeface="+mj-lt"/>
              </a:rPr>
              <a:t> of 5 on the number line.</a:t>
            </a:r>
          </a:p>
        </p:txBody>
      </p:sp>
      <p:grpSp>
        <p:nvGrpSpPr>
          <p:cNvPr id="73731" name="Group 3"/>
          <p:cNvGrpSpPr>
            <a:grpSpLocks/>
          </p:cNvGrpSpPr>
          <p:nvPr/>
        </p:nvGrpSpPr>
        <p:grpSpPr bwMode="auto">
          <a:xfrm>
            <a:off x="1047750" y="2770188"/>
            <a:ext cx="6973888" cy="702537"/>
            <a:chOff x="695" y="3335"/>
            <a:chExt cx="4393" cy="457"/>
          </a:xfrm>
        </p:grpSpPr>
        <p:grpSp>
          <p:nvGrpSpPr>
            <p:cNvPr id="73732" name="Group 4"/>
            <p:cNvGrpSpPr>
              <a:grpSpLocks noChangeAspect="1"/>
            </p:cNvGrpSpPr>
            <p:nvPr/>
          </p:nvGrpSpPr>
          <p:grpSpPr bwMode="auto">
            <a:xfrm>
              <a:off x="695" y="3335"/>
              <a:ext cx="4393" cy="190"/>
              <a:chOff x="1440" y="3600"/>
              <a:chExt cx="8640" cy="374"/>
            </a:xfrm>
          </p:grpSpPr>
          <p:sp>
            <p:nvSpPr>
              <p:cNvPr id="73733" name="Line 5"/>
              <p:cNvSpPr>
                <a:spLocks noChangeAspect="1" noChangeShapeType="1"/>
              </p:cNvSpPr>
              <p:nvPr/>
            </p:nvSpPr>
            <p:spPr bwMode="auto">
              <a:xfrm>
                <a:off x="1440" y="3780"/>
                <a:ext cx="864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  <p:sp>
            <p:nvSpPr>
              <p:cNvPr id="73734" name="Line 6"/>
              <p:cNvSpPr>
                <a:spLocks noChangeAspect="1" noChangeShapeType="1"/>
              </p:cNvSpPr>
              <p:nvPr/>
            </p:nvSpPr>
            <p:spPr bwMode="auto">
              <a:xfrm>
                <a:off x="216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  <p:sp>
            <p:nvSpPr>
              <p:cNvPr id="73735" name="Line 7"/>
              <p:cNvSpPr>
                <a:spLocks noChangeAspect="1" noChangeShapeType="1"/>
              </p:cNvSpPr>
              <p:nvPr/>
            </p:nvSpPr>
            <p:spPr bwMode="auto">
              <a:xfrm>
                <a:off x="288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  <p:sp>
            <p:nvSpPr>
              <p:cNvPr id="73736" name="Line 8"/>
              <p:cNvSpPr>
                <a:spLocks noChangeAspect="1" noChangeShapeType="1"/>
              </p:cNvSpPr>
              <p:nvPr/>
            </p:nvSpPr>
            <p:spPr bwMode="auto">
              <a:xfrm>
                <a:off x="360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  <p:sp>
            <p:nvSpPr>
              <p:cNvPr id="73737" name="Line 9"/>
              <p:cNvSpPr>
                <a:spLocks noChangeAspect="1" noChangeShapeType="1"/>
              </p:cNvSpPr>
              <p:nvPr/>
            </p:nvSpPr>
            <p:spPr bwMode="auto">
              <a:xfrm>
                <a:off x="432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  <p:sp>
            <p:nvSpPr>
              <p:cNvPr id="73738" name="Line 10"/>
              <p:cNvSpPr>
                <a:spLocks noChangeAspect="1" noChangeShapeType="1"/>
              </p:cNvSpPr>
              <p:nvPr/>
            </p:nvSpPr>
            <p:spPr bwMode="auto">
              <a:xfrm>
                <a:off x="504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  <p:sp>
            <p:nvSpPr>
              <p:cNvPr id="73739" name="Line 11"/>
              <p:cNvSpPr>
                <a:spLocks noChangeAspect="1" noChangeShapeType="1"/>
              </p:cNvSpPr>
              <p:nvPr/>
            </p:nvSpPr>
            <p:spPr bwMode="auto">
              <a:xfrm>
                <a:off x="576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  <p:sp>
            <p:nvSpPr>
              <p:cNvPr id="73740" name="Line 12"/>
              <p:cNvSpPr>
                <a:spLocks noChangeAspect="1" noChangeShapeType="1"/>
              </p:cNvSpPr>
              <p:nvPr/>
            </p:nvSpPr>
            <p:spPr bwMode="auto">
              <a:xfrm>
                <a:off x="648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  <p:sp>
            <p:nvSpPr>
              <p:cNvPr id="73741" name="Line 13"/>
              <p:cNvSpPr>
                <a:spLocks noChangeAspect="1" noChangeShapeType="1"/>
              </p:cNvSpPr>
              <p:nvPr/>
            </p:nvSpPr>
            <p:spPr bwMode="auto">
              <a:xfrm>
                <a:off x="720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  <p:sp>
            <p:nvSpPr>
              <p:cNvPr id="73742" name="Line 14"/>
              <p:cNvSpPr>
                <a:spLocks noChangeAspect="1" noChangeShapeType="1"/>
              </p:cNvSpPr>
              <p:nvPr/>
            </p:nvSpPr>
            <p:spPr bwMode="auto">
              <a:xfrm>
                <a:off x="792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  <p:sp>
            <p:nvSpPr>
              <p:cNvPr id="73743" name="Line 15"/>
              <p:cNvSpPr>
                <a:spLocks noChangeAspect="1" noChangeShapeType="1"/>
              </p:cNvSpPr>
              <p:nvPr/>
            </p:nvSpPr>
            <p:spPr bwMode="auto">
              <a:xfrm>
                <a:off x="864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  <p:sp>
            <p:nvSpPr>
              <p:cNvPr id="73744" name="Line 16"/>
              <p:cNvSpPr>
                <a:spLocks noChangeAspect="1" noChangeShapeType="1"/>
              </p:cNvSpPr>
              <p:nvPr/>
            </p:nvSpPr>
            <p:spPr bwMode="auto">
              <a:xfrm>
                <a:off x="936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800">
                  <a:latin typeface="+mj-lt"/>
                </a:endParaRPr>
              </a:p>
            </p:txBody>
          </p:sp>
        </p:grpSp>
        <p:sp>
          <p:nvSpPr>
            <p:cNvPr id="73745" name="Text Box 17"/>
            <p:cNvSpPr txBox="1">
              <a:spLocks noChangeAspect="1" noChangeArrowheads="1"/>
            </p:cNvSpPr>
            <p:nvPr/>
          </p:nvSpPr>
          <p:spPr bwMode="auto">
            <a:xfrm>
              <a:off x="2752" y="3518"/>
              <a:ext cx="275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sz="2800">
                  <a:latin typeface="+mj-lt"/>
                </a:rPr>
                <a:t>0</a:t>
              </a:r>
            </a:p>
          </p:txBody>
        </p:sp>
        <p:sp>
          <p:nvSpPr>
            <p:cNvPr id="73746" name="Text Box 18"/>
            <p:cNvSpPr txBox="1">
              <a:spLocks noChangeAspect="1" noChangeArrowheads="1"/>
            </p:cNvSpPr>
            <p:nvPr/>
          </p:nvSpPr>
          <p:spPr bwMode="auto">
            <a:xfrm>
              <a:off x="3118" y="3518"/>
              <a:ext cx="275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sz="2800">
                  <a:latin typeface="+mj-lt"/>
                </a:rPr>
                <a:t>5</a:t>
              </a:r>
            </a:p>
          </p:txBody>
        </p:sp>
        <p:sp>
          <p:nvSpPr>
            <p:cNvPr id="73747" name="Text Box 19"/>
            <p:cNvSpPr txBox="1">
              <a:spLocks noChangeAspect="1" noChangeArrowheads="1"/>
            </p:cNvSpPr>
            <p:nvPr/>
          </p:nvSpPr>
          <p:spPr bwMode="auto">
            <a:xfrm>
              <a:off x="3462" y="3518"/>
              <a:ext cx="323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sz="2800">
                  <a:latin typeface="+mj-lt"/>
                </a:rPr>
                <a:t>10</a:t>
              </a:r>
            </a:p>
          </p:txBody>
        </p:sp>
        <p:sp>
          <p:nvSpPr>
            <p:cNvPr id="73748" name="Text Box 20"/>
            <p:cNvSpPr txBox="1">
              <a:spLocks noChangeAspect="1" noChangeArrowheads="1"/>
            </p:cNvSpPr>
            <p:nvPr/>
          </p:nvSpPr>
          <p:spPr bwMode="auto">
            <a:xfrm>
              <a:off x="3829" y="3518"/>
              <a:ext cx="322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sz="2800">
                  <a:latin typeface="+mj-lt"/>
                </a:rPr>
                <a:t>15</a:t>
              </a:r>
            </a:p>
          </p:txBody>
        </p:sp>
        <p:sp>
          <p:nvSpPr>
            <p:cNvPr id="73749" name="Text Box 21"/>
            <p:cNvSpPr txBox="1">
              <a:spLocks noChangeAspect="1" noChangeArrowheads="1"/>
            </p:cNvSpPr>
            <p:nvPr/>
          </p:nvSpPr>
          <p:spPr bwMode="auto">
            <a:xfrm>
              <a:off x="1222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sz="2800" dirty="0">
                  <a:latin typeface="+mj-lt"/>
                </a:rPr>
                <a:t>-20</a:t>
              </a:r>
            </a:p>
          </p:txBody>
        </p:sp>
        <p:sp>
          <p:nvSpPr>
            <p:cNvPr id="73750" name="Text Box 22"/>
            <p:cNvSpPr txBox="1">
              <a:spLocks noChangeAspect="1" noChangeArrowheads="1"/>
            </p:cNvSpPr>
            <p:nvPr/>
          </p:nvSpPr>
          <p:spPr bwMode="auto">
            <a:xfrm>
              <a:off x="1588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sz="2800">
                  <a:latin typeface="+mj-lt"/>
                </a:rPr>
                <a:t>-15</a:t>
              </a:r>
            </a:p>
          </p:txBody>
        </p:sp>
        <p:sp>
          <p:nvSpPr>
            <p:cNvPr id="73751" name="Text Box 23"/>
            <p:cNvSpPr txBox="1">
              <a:spLocks noChangeAspect="1" noChangeArrowheads="1"/>
            </p:cNvSpPr>
            <p:nvPr/>
          </p:nvSpPr>
          <p:spPr bwMode="auto">
            <a:xfrm>
              <a:off x="1954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sz="2800">
                  <a:latin typeface="+mj-lt"/>
                </a:rPr>
                <a:t>-10</a:t>
              </a:r>
            </a:p>
          </p:txBody>
        </p:sp>
        <p:sp>
          <p:nvSpPr>
            <p:cNvPr id="73752" name="Text Box 24"/>
            <p:cNvSpPr txBox="1">
              <a:spLocks noChangeAspect="1" noChangeArrowheads="1"/>
            </p:cNvSpPr>
            <p:nvPr/>
          </p:nvSpPr>
          <p:spPr bwMode="auto">
            <a:xfrm>
              <a:off x="2349" y="3518"/>
              <a:ext cx="350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sz="2800">
                  <a:latin typeface="+mj-lt"/>
                </a:rPr>
                <a:t>-5</a:t>
              </a:r>
            </a:p>
          </p:txBody>
        </p:sp>
        <p:sp>
          <p:nvSpPr>
            <p:cNvPr id="73753" name="Text Box 25"/>
            <p:cNvSpPr txBox="1">
              <a:spLocks noChangeAspect="1" noChangeArrowheads="1"/>
            </p:cNvSpPr>
            <p:nvPr/>
          </p:nvSpPr>
          <p:spPr bwMode="auto">
            <a:xfrm>
              <a:off x="856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sz="2800">
                  <a:latin typeface="+mj-lt"/>
                </a:rPr>
                <a:t>-25</a:t>
              </a:r>
            </a:p>
          </p:txBody>
        </p:sp>
        <p:sp>
          <p:nvSpPr>
            <p:cNvPr id="73754" name="Text Box 26"/>
            <p:cNvSpPr txBox="1">
              <a:spLocks noChangeAspect="1" noChangeArrowheads="1"/>
            </p:cNvSpPr>
            <p:nvPr/>
          </p:nvSpPr>
          <p:spPr bwMode="auto">
            <a:xfrm>
              <a:off x="4195" y="3518"/>
              <a:ext cx="322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sz="2800">
                  <a:latin typeface="+mj-lt"/>
                </a:rPr>
                <a:t>20</a:t>
              </a:r>
            </a:p>
          </p:txBody>
        </p:sp>
        <p:sp>
          <p:nvSpPr>
            <p:cNvPr id="73755" name="Text Box 27"/>
            <p:cNvSpPr txBox="1">
              <a:spLocks noChangeAspect="1" noChangeArrowheads="1"/>
            </p:cNvSpPr>
            <p:nvPr/>
          </p:nvSpPr>
          <p:spPr bwMode="auto">
            <a:xfrm>
              <a:off x="4517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sz="2800">
                  <a:latin typeface="+mj-lt"/>
                </a:rPr>
                <a:t>25</a:t>
              </a:r>
            </a:p>
          </p:txBody>
        </p:sp>
      </p:grpSp>
      <p:sp>
        <p:nvSpPr>
          <p:cNvPr id="73756" name="Oval 28"/>
          <p:cNvSpPr>
            <a:spLocks noChangeArrowheads="1"/>
          </p:cNvSpPr>
          <p:nvPr/>
        </p:nvSpPr>
        <p:spPr bwMode="auto">
          <a:xfrm>
            <a:off x="4983163" y="2770189"/>
            <a:ext cx="269875" cy="261338"/>
          </a:xfrm>
          <a:prstGeom prst="ellipse">
            <a:avLst/>
          </a:prstGeom>
          <a:noFill/>
          <a:ln w="38100">
            <a:solidFill>
              <a:srgbClr val="CC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2800">
              <a:latin typeface="+mj-lt"/>
            </a:endParaRPr>
          </a:p>
        </p:txBody>
      </p:sp>
      <p:sp>
        <p:nvSpPr>
          <p:cNvPr id="73757" name="Line 29"/>
          <p:cNvSpPr>
            <a:spLocks noChangeShapeType="1"/>
          </p:cNvSpPr>
          <p:nvPr/>
        </p:nvSpPr>
        <p:spPr bwMode="auto">
          <a:xfrm flipH="1">
            <a:off x="1462087" y="2886074"/>
            <a:ext cx="3482975" cy="45719"/>
          </a:xfrm>
          <a:prstGeom prst="line">
            <a:avLst/>
          </a:prstGeom>
          <a:noFill/>
          <a:ln w="38100">
            <a:solidFill>
              <a:srgbClr val="CC00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2800">
              <a:latin typeface="+mj-lt"/>
            </a:endParaRPr>
          </a:p>
        </p:txBody>
      </p:sp>
      <p:sp>
        <p:nvSpPr>
          <p:cNvPr id="73758" name="Text Box 30"/>
          <p:cNvSpPr txBox="1">
            <a:spLocks noChangeArrowheads="1"/>
          </p:cNvSpPr>
          <p:nvPr/>
        </p:nvSpPr>
        <p:spPr bwMode="auto">
          <a:xfrm>
            <a:off x="442913" y="4002088"/>
            <a:ext cx="838835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en-US" altLang="en-US" sz="2800" dirty="0">
                <a:latin typeface="+mj-lt"/>
              </a:rPr>
              <a:t> If you said 4, 3, 2, 1, 0, -1, -2, -3, etc., you are right.</a:t>
            </a:r>
          </a:p>
          <a:p>
            <a:pPr>
              <a:buFontTx/>
              <a:buChar char="•"/>
            </a:pPr>
            <a:r>
              <a:rPr lang="en-US" altLang="en-US" sz="2800" dirty="0">
                <a:latin typeface="+mj-lt"/>
              </a:rPr>
              <a:t> There are also numbers in between the integers, like 2.5, 1/2, -7.9, etc.  </a:t>
            </a:r>
          </a:p>
          <a:p>
            <a:pPr>
              <a:buFontTx/>
              <a:buChar char="•"/>
            </a:pPr>
            <a:r>
              <a:rPr lang="en-US" altLang="en-US" sz="2800" dirty="0">
                <a:latin typeface="+mj-lt"/>
              </a:rPr>
              <a:t> The number 5 would </a:t>
            </a:r>
            <a:r>
              <a:rPr lang="en-US" altLang="en-US" sz="2800" i="1" u="sng" dirty="0">
                <a:latin typeface="+mj-lt"/>
              </a:rPr>
              <a:t>not</a:t>
            </a:r>
            <a:r>
              <a:rPr lang="en-US" altLang="en-US" sz="2800" dirty="0">
                <a:latin typeface="+mj-lt"/>
              </a:rPr>
              <a:t> be a correct answer, though, because 5 is not less than 5.</a:t>
            </a:r>
          </a:p>
        </p:txBody>
      </p:sp>
      <p:pic>
        <p:nvPicPr>
          <p:cNvPr id="31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83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73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73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7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0" grpId="0" autoUpdateAnimBg="0"/>
      <p:bldP spid="73756" grpId="0" animBg="1"/>
      <p:bldP spid="73757" grpId="0" animBg="1"/>
      <p:bldP spid="73758" grpId="0" build="p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8" name="Rectangle 6"/>
          <p:cNvSpPr>
            <a:spLocks noGrp="1" noChangeArrowheads="1"/>
          </p:cNvSpPr>
          <p:nvPr>
            <p:ph type="title"/>
          </p:nvPr>
        </p:nvSpPr>
        <p:spPr>
          <a:xfrm>
            <a:off x="457200" y="1200150"/>
            <a:ext cx="8229600" cy="828675"/>
          </a:xfrm>
          <a:solidFill>
            <a:schemeClr val="bg1"/>
          </a:solidFill>
          <a:ln/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en-US" altLang="en-US" sz="4800" b="1" dirty="0" smtClean="0">
                <a:solidFill>
                  <a:schemeClr val="tx1"/>
                </a:solidFill>
              </a:rPr>
              <a:t>The inequality, x </a:t>
            </a:r>
            <a:r>
              <a:rPr lang="en-US" altLang="en-US" sz="4800" b="1" dirty="0">
                <a:solidFill>
                  <a:schemeClr val="tx1"/>
                </a:solidFill>
              </a:rPr>
              <a:t>≥ -</a:t>
            </a:r>
            <a:r>
              <a:rPr lang="en-US" altLang="en-US" sz="4800" b="1" dirty="0" smtClean="0">
                <a:solidFill>
                  <a:schemeClr val="tx1"/>
                </a:solidFill>
              </a:rPr>
              <a:t>2</a:t>
            </a:r>
            <a:endParaRPr lang="en-US" altLang="en-US" sz="4800" b="1" dirty="0">
              <a:solidFill>
                <a:schemeClr val="tx1"/>
              </a:solidFill>
            </a:endParaRPr>
          </a:p>
        </p:txBody>
      </p:sp>
      <p:sp>
        <p:nvSpPr>
          <p:cNvPr id="74759" name="Text Box 7"/>
          <p:cNvSpPr txBox="1">
            <a:spLocks noGrp="1" noChangeArrowheads="1"/>
          </p:cNvSpPr>
          <p:nvPr>
            <p:ph idx="1"/>
          </p:nvPr>
        </p:nvSpPr>
        <p:spPr>
          <a:xfrm>
            <a:off x="308225" y="3078395"/>
            <a:ext cx="8465905" cy="3301857"/>
          </a:xfrm>
          <a:noFill/>
          <a:ln/>
        </p:spPr>
        <p:txBody>
          <a:bodyPr>
            <a:normAutofit/>
          </a:bodyPr>
          <a:lstStyle/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3600" dirty="0">
                <a:latin typeface="+mj-lt"/>
              </a:rPr>
              <a:t>means that whatever value </a:t>
            </a:r>
            <a:r>
              <a:rPr lang="en-US" altLang="en-US" sz="3600" i="1" dirty="0">
                <a:latin typeface="+mj-lt"/>
              </a:rPr>
              <a:t>x</a:t>
            </a:r>
            <a:r>
              <a:rPr lang="en-US" altLang="en-US" sz="3600" dirty="0">
                <a:latin typeface="+mj-lt"/>
              </a:rPr>
              <a:t> has, it must be greater than </a:t>
            </a:r>
            <a:r>
              <a:rPr lang="en-US" altLang="en-US" sz="3600" u="sng" dirty="0">
                <a:latin typeface="+mj-lt"/>
              </a:rPr>
              <a:t>or</a:t>
            </a:r>
            <a:r>
              <a:rPr lang="en-US" altLang="en-US" sz="3600" dirty="0">
                <a:latin typeface="+mj-lt"/>
              </a:rPr>
              <a:t> equal to -2.</a:t>
            </a:r>
          </a:p>
          <a:p>
            <a:pPr algn="ctr">
              <a:spcBef>
                <a:spcPct val="50000"/>
              </a:spcBef>
              <a:buFontTx/>
              <a:buNone/>
            </a:pPr>
            <a:r>
              <a:rPr lang="en-US" altLang="en-US" sz="3600" dirty="0">
                <a:latin typeface="+mj-lt"/>
              </a:rPr>
              <a:t>Try to name ten numbers that are greater than or equal to -2!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74813"/>
            <a:ext cx="8534400" cy="326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7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9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Text Box 2"/>
          <p:cNvSpPr txBox="1">
            <a:spLocks noChangeArrowheads="1"/>
          </p:cNvSpPr>
          <p:nvPr/>
        </p:nvSpPr>
        <p:spPr bwMode="auto">
          <a:xfrm>
            <a:off x="215756" y="991939"/>
            <a:ext cx="864056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3600" dirty="0">
                <a:latin typeface="+mj-lt"/>
              </a:rPr>
              <a:t>Numbers greater than -2 are to the </a:t>
            </a:r>
            <a:r>
              <a:rPr lang="en-US" altLang="en-US" sz="3600" dirty="0">
                <a:solidFill>
                  <a:srgbClr val="CC0099"/>
                </a:solidFill>
                <a:latin typeface="+mj-lt"/>
              </a:rPr>
              <a:t>right</a:t>
            </a:r>
            <a:r>
              <a:rPr lang="en-US" altLang="en-US" sz="3600" dirty="0">
                <a:latin typeface="+mj-lt"/>
              </a:rPr>
              <a:t> of </a:t>
            </a:r>
            <a:r>
              <a:rPr lang="en-US" altLang="en-US" sz="3600" dirty="0" smtClean="0">
                <a:latin typeface="+mj-lt"/>
              </a:rPr>
              <a:t>-2 </a:t>
            </a:r>
            <a:r>
              <a:rPr lang="en-US" altLang="en-US" sz="3600" dirty="0">
                <a:latin typeface="+mj-lt"/>
              </a:rPr>
              <a:t>on the number line.</a:t>
            </a:r>
          </a:p>
        </p:txBody>
      </p:sp>
      <p:grpSp>
        <p:nvGrpSpPr>
          <p:cNvPr id="75779" name="Group 3"/>
          <p:cNvGrpSpPr>
            <a:grpSpLocks/>
          </p:cNvGrpSpPr>
          <p:nvPr/>
        </p:nvGrpSpPr>
        <p:grpSpPr bwMode="auto">
          <a:xfrm>
            <a:off x="1047750" y="2770188"/>
            <a:ext cx="6973888" cy="725487"/>
            <a:chOff x="695" y="3335"/>
            <a:chExt cx="4393" cy="457"/>
          </a:xfrm>
        </p:grpSpPr>
        <p:grpSp>
          <p:nvGrpSpPr>
            <p:cNvPr id="75780" name="Group 4"/>
            <p:cNvGrpSpPr>
              <a:grpSpLocks noChangeAspect="1"/>
            </p:cNvGrpSpPr>
            <p:nvPr/>
          </p:nvGrpSpPr>
          <p:grpSpPr bwMode="auto">
            <a:xfrm>
              <a:off x="695" y="3335"/>
              <a:ext cx="4393" cy="190"/>
              <a:chOff x="1440" y="3600"/>
              <a:chExt cx="8640" cy="374"/>
            </a:xfrm>
          </p:grpSpPr>
          <p:sp>
            <p:nvSpPr>
              <p:cNvPr id="75781" name="Line 5"/>
              <p:cNvSpPr>
                <a:spLocks noChangeAspect="1" noChangeShapeType="1"/>
              </p:cNvSpPr>
              <p:nvPr/>
            </p:nvSpPr>
            <p:spPr bwMode="auto">
              <a:xfrm>
                <a:off x="1440" y="3780"/>
                <a:ext cx="864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75782" name="Line 6"/>
              <p:cNvSpPr>
                <a:spLocks noChangeAspect="1" noChangeShapeType="1"/>
              </p:cNvSpPr>
              <p:nvPr/>
            </p:nvSpPr>
            <p:spPr bwMode="auto">
              <a:xfrm>
                <a:off x="216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75783" name="Line 7"/>
              <p:cNvSpPr>
                <a:spLocks noChangeAspect="1" noChangeShapeType="1"/>
              </p:cNvSpPr>
              <p:nvPr/>
            </p:nvSpPr>
            <p:spPr bwMode="auto">
              <a:xfrm>
                <a:off x="288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75784" name="Line 8"/>
              <p:cNvSpPr>
                <a:spLocks noChangeAspect="1" noChangeShapeType="1"/>
              </p:cNvSpPr>
              <p:nvPr/>
            </p:nvSpPr>
            <p:spPr bwMode="auto">
              <a:xfrm>
                <a:off x="360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75785" name="Line 9"/>
              <p:cNvSpPr>
                <a:spLocks noChangeAspect="1" noChangeShapeType="1"/>
              </p:cNvSpPr>
              <p:nvPr/>
            </p:nvSpPr>
            <p:spPr bwMode="auto">
              <a:xfrm>
                <a:off x="432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75786" name="Line 10"/>
              <p:cNvSpPr>
                <a:spLocks noChangeAspect="1" noChangeShapeType="1"/>
              </p:cNvSpPr>
              <p:nvPr/>
            </p:nvSpPr>
            <p:spPr bwMode="auto">
              <a:xfrm>
                <a:off x="504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75787" name="Line 11"/>
              <p:cNvSpPr>
                <a:spLocks noChangeAspect="1" noChangeShapeType="1"/>
              </p:cNvSpPr>
              <p:nvPr/>
            </p:nvSpPr>
            <p:spPr bwMode="auto">
              <a:xfrm>
                <a:off x="576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75788" name="Line 12"/>
              <p:cNvSpPr>
                <a:spLocks noChangeAspect="1" noChangeShapeType="1"/>
              </p:cNvSpPr>
              <p:nvPr/>
            </p:nvSpPr>
            <p:spPr bwMode="auto">
              <a:xfrm>
                <a:off x="648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75789" name="Line 13"/>
              <p:cNvSpPr>
                <a:spLocks noChangeAspect="1" noChangeShapeType="1"/>
              </p:cNvSpPr>
              <p:nvPr/>
            </p:nvSpPr>
            <p:spPr bwMode="auto">
              <a:xfrm>
                <a:off x="720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75790" name="Line 14"/>
              <p:cNvSpPr>
                <a:spLocks noChangeAspect="1" noChangeShapeType="1"/>
              </p:cNvSpPr>
              <p:nvPr/>
            </p:nvSpPr>
            <p:spPr bwMode="auto">
              <a:xfrm>
                <a:off x="792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75791" name="Line 15"/>
              <p:cNvSpPr>
                <a:spLocks noChangeAspect="1" noChangeShapeType="1"/>
              </p:cNvSpPr>
              <p:nvPr/>
            </p:nvSpPr>
            <p:spPr bwMode="auto">
              <a:xfrm>
                <a:off x="864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  <p:sp>
            <p:nvSpPr>
              <p:cNvPr id="75792" name="Line 16"/>
              <p:cNvSpPr>
                <a:spLocks noChangeAspect="1" noChangeShapeType="1"/>
              </p:cNvSpPr>
              <p:nvPr/>
            </p:nvSpPr>
            <p:spPr bwMode="auto">
              <a:xfrm>
                <a:off x="936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>
                  <a:latin typeface="+mj-lt"/>
                </a:endParaRPr>
              </a:p>
            </p:txBody>
          </p:sp>
        </p:grpSp>
        <p:sp>
          <p:nvSpPr>
            <p:cNvPr id="75793" name="Text Box 17"/>
            <p:cNvSpPr txBox="1">
              <a:spLocks noChangeAspect="1" noChangeArrowheads="1"/>
            </p:cNvSpPr>
            <p:nvPr/>
          </p:nvSpPr>
          <p:spPr bwMode="auto">
            <a:xfrm>
              <a:off x="2752" y="3518"/>
              <a:ext cx="275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>
                  <a:latin typeface="+mj-lt"/>
                </a:rPr>
                <a:t>0</a:t>
              </a:r>
            </a:p>
          </p:txBody>
        </p:sp>
        <p:sp>
          <p:nvSpPr>
            <p:cNvPr id="75794" name="Text Box 18"/>
            <p:cNvSpPr txBox="1">
              <a:spLocks noChangeAspect="1" noChangeArrowheads="1"/>
            </p:cNvSpPr>
            <p:nvPr/>
          </p:nvSpPr>
          <p:spPr bwMode="auto">
            <a:xfrm>
              <a:off x="3118" y="3518"/>
              <a:ext cx="275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>
                  <a:latin typeface="+mj-lt"/>
                </a:rPr>
                <a:t>5</a:t>
              </a:r>
            </a:p>
          </p:txBody>
        </p:sp>
        <p:sp>
          <p:nvSpPr>
            <p:cNvPr id="75795" name="Text Box 19"/>
            <p:cNvSpPr txBox="1">
              <a:spLocks noChangeAspect="1" noChangeArrowheads="1"/>
            </p:cNvSpPr>
            <p:nvPr/>
          </p:nvSpPr>
          <p:spPr bwMode="auto">
            <a:xfrm>
              <a:off x="3401" y="3518"/>
              <a:ext cx="38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dirty="0">
                  <a:latin typeface="+mj-lt"/>
                </a:rPr>
                <a:t>10</a:t>
              </a:r>
            </a:p>
          </p:txBody>
        </p:sp>
        <p:sp>
          <p:nvSpPr>
            <p:cNvPr id="75796" name="Text Box 20"/>
            <p:cNvSpPr txBox="1">
              <a:spLocks noChangeAspect="1" noChangeArrowheads="1"/>
            </p:cNvSpPr>
            <p:nvPr/>
          </p:nvSpPr>
          <p:spPr bwMode="auto">
            <a:xfrm>
              <a:off x="3770" y="3518"/>
              <a:ext cx="381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dirty="0">
                  <a:latin typeface="+mj-lt"/>
                </a:rPr>
                <a:t>15</a:t>
              </a:r>
            </a:p>
          </p:txBody>
        </p:sp>
        <p:sp>
          <p:nvSpPr>
            <p:cNvPr id="75797" name="Text Box 21"/>
            <p:cNvSpPr txBox="1">
              <a:spLocks noChangeAspect="1" noChangeArrowheads="1"/>
            </p:cNvSpPr>
            <p:nvPr/>
          </p:nvSpPr>
          <p:spPr bwMode="auto">
            <a:xfrm>
              <a:off x="1222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>
                  <a:latin typeface="+mj-lt"/>
                </a:rPr>
                <a:t>-20</a:t>
              </a:r>
            </a:p>
          </p:txBody>
        </p:sp>
        <p:sp>
          <p:nvSpPr>
            <p:cNvPr id="75798" name="Text Box 22"/>
            <p:cNvSpPr txBox="1">
              <a:spLocks noChangeAspect="1" noChangeArrowheads="1"/>
            </p:cNvSpPr>
            <p:nvPr/>
          </p:nvSpPr>
          <p:spPr bwMode="auto">
            <a:xfrm>
              <a:off x="1588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>
                  <a:latin typeface="+mj-lt"/>
                </a:rPr>
                <a:t>-15</a:t>
              </a:r>
            </a:p>
          </p:txBody>
        </p:sp>
        <p:sp>
          <p:nvSpPr>
            <p:cNvPr id="75799" name="Text Box 23"/>
            <p:cNvSpPr txBox="1">
              <a:spLocks noChangeAspect="1" noChangeArrowheads="1"/>
            </p:cNvSpPr>
            <p:nvPr/>
          </p:nvSpPr>
          <p:spPr bwMode="auto">
            <a:xfrm>
              <a:off x="1954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>
                  <a:latin typeface="+mj-lt"/>
                </a:rPr>
                <a:t>-10</a:t>
              </a:r>
            </a:p>
          </p:txBody>
        </p:sp>
        <p:sp>
          <p:nvSpPr>
            <p:cNvPr id="75800" name="Text Box 24"/>
            <p:cNvSpPr txBox="1">
              <a:spLocks noChangeAspect="1" noChangeArrowheads="1"/>
            </p:cNvSpPr>
            <p:nvPr/>
          </p:nvSpPr>
          <p:spPr bwMode="auto">
            <a:xfrm>
              <a:off x="2349" y="3518"/>
              <a:ext cx="350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>
                  <a:latin typeface="+mj-lt"/>
                </a:rPr>
                <a:t>-5</a:t>
              </a:r>
            </a:p>
          </p:txBody>
        </p:sp>
        <p:sp>
          <p:nvSpPr>
            <p:cNvPr id="75801" name="Text Box 25"/>
            <p:cNvSpPr txBox="1">
              <a:spLocks noChangeAspect="1" noChangeArrowheads="1"/>
            </p:cNvSpPr>
            <p:nvPr/>
          </p:nvSpPr>
          <p:spPr bwMode="auto">
            <a:xfrm>
              <a:off x="856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>
                  <a:latin typeface="+mj-lt"/>
                </a:rPr>
                <a:t>-25</a:t>
              </a:r>
            </a:p>
          </p:txBody>
        </p:sp>
        <p:sp>
          <p:nvSpPr>
            <p:cNvPr id="75802" name="Text Box 26"/>
            <p:cNvSpPr txBox="1">
              <a:spLocks noChangeAspect="1" noChangeArrowheads="1"/>
            </p:cNvSpPr>
            <p:nvPr/>
          </p:nvSpPr>
          <p:spPr bwMode="auto">
            <a:xfrm>
              <a:off x="4139" y="3518"/>
              <a:ext cx="378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dirty="0">
                  <a:latin typeface="+mj-lt"/>
                </a:rPr>
                <a:t>20</a:t>
              </a:r>
            </a:p>
          </p:txBody>
        </p:sp>
        <p:sp>
          <p:nvSpPr>
            <p:cNvPr id="75803" name="Text Box 27"/>
            <p:cNvSpPr txBox="1">
              <a:spLocks noChangeAspect="1" noChangeArrowheads="1"/>
            </p:cNvSpPr>
            <p:nvPr/>
          </p:nvSpPr>
          <p:spPr bwMode="auto">
            <a:xfrm>
              <a:off x="4517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 dirty="0">
                  <a:latin typeface="+mj-lt"/>
                </a:rPr>
                <a:t>25</a:t>
              </a:r>
            </a:p>
          </p:txBody>
        </p:sp>
      </p:grpSp>
      <p:sp>
        <p:nvSpPr>
          <p:cNvPr id="75804" name="Oval 28"/>
          <p:cNvSpPr>
            <a:spLocks noChangeArrowheads="1"/>
          </p:cNvSpPr>
          <p:nvPr/>
        </p:nvSpPr>
        <p:spPr bwMode="auto">
          <a:xfrm>
            <a:off x="4240213" y="2789238"/>
            <a:ext cx="269875" cy="269875"/>
          </a:xfrm>
          <a:prstGeom prst="ellipse">
            <a:avLst/>
          </a:prstGeom>
          <a:solidFill>
            <a:srgbClr val="CC0099"/>
          </a:solidFill>
          <a:ln w="38100">
            <a:solidFill>
              <a:srgbClr val="CC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sz="2800">
              <a:latin typeface="+mj-lt"/>
            </a:endParaRPr>
          </a:p>
        </p:txBody>
      </p:sp>
      <p:sp>
        <p:nvSpPr>
          <p:cNvPr id="75805" name="Line 29"/>
          <p:cNvSpPr>
            <a:spLocks noChangeShapeType="1"/>
          </p:cNvSpPr>
          <p:nvPr/>
        </p:nvSpPr>
        <p:spPr bwMode="auto">
          <a:xfrm>
            <a:off x="4502150" y="2889250"/>
            <a:ext cx="3116263" cy="0"/>
          </a:xfrm>
          <a:prstGeom prst="line">
            <a:avLst/>
          </a:prstGeom>
          <a:noFill/>
          <a:ln w="38100">
            <a:solidFill>
              <a:srgbClr val="CC00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 sz="2800">
              <a:latin typeface="+mj-lt"/>
            </a:endParaRPr>
          </a:p>
        </p:txBody>
      </p:sp>
      <p:sp>
        <p:nvSpPr>
          <p:cNvPr id="75806" name="Text Box 30"/>
          <p:cNvSpPr txBox="1">
            <a:spLocks noChangeArrowheads="1"/>
          </p:cNvSpPr>
          <p:nvPr/>
        </p:nvSpPr>
        <p:spPr bwMode="auto">
          <a:xfrm>
            <a:off x="442913" y="4002088"/>
            <a:ext cx="838835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2800" dirty="0">
                <a:latin typeface="+mj-lt"/>
              </a:rPr>
              <a:t> If you said -1, 0, 1, 2</a:t>
            </a:r>
            <a:r>
              <a:rPr lang="en-US" altLang="en-US" sz="2800" dirty="0" smtClean="0">
                <a:latin typeface="+mj-lt"/>
              </a:rPr>
              <a:t>, 3, </a:t>
            </a:r>
            <a:r>
              <a:rPr lang="en-US" altLang="en-US" sz="2800" dirty="0">
                <a:latin typeface="+mj-lt"/>
              </a:rPr>
              <a:t>4, 5, etc., you are right.</a:t>
            </a:r>
          </a:p>
          <a:p>
            <a:pPr>
              <a:buFontTx/>
              <a:buChar char="•"/>
            </a:pPr>
            <a:r>
              <a:rPr lang="en-US" altLang="en-US" sz="2800" dirty="0">
                <a:latin typeface="+mj-lt"/>
              </a:rPr>
              <a:t> There are also numbers in between the integers, </a:t>
            </a:r>
            <a:br>
              <a:rPr lang="en-US" altLang="en-US" sz="2800" dirty="0">
                <a:latin typeface="+mj-lt"/>
              </a:rPr>
            </a:br>
            <a:r>
              <a:rPr lang="en-US" altLang="en-US" sz="2800" dirty="0">
                <a:latin typeface="+mj-lt"/>
              </a:rPr>
              <a:t>like -1/2, 0.2, 3.1, 5.5,  etc.  </a:t>
            </a:r>
          </a:p>
          <a:p>
            <a:pPr>
              <a:buFontTx/>
              <a:buChar char="•"/>
            </a:pPr>
            <a:r>
              <a:rPr lang="en-US" altLang="en-US" sz="2800" dirty="0">
                <a:latin typeface="+mj-lt"/>
              </a:rPr>
              <a:t> The number -2 </a:t>
            </a:r>
            <a:r>
              <a:rPr lang="en-US" altLang="en-US" sz="2800" i="1" dirty="0">
                <a:latin typeface="+mj-lt"/>
              </a:rPr>
              <a:t>would also</a:t>
            </a:r>
            <a:r>
              <a:rPr lang="en-US" altLang="en-US" sz="2800" dirty="0">
                <a:latin typeface="+mj-lt"/>
              </a:rPr>
              <a:t> be a correct answer, because of the phrase, “or equal to”.</a:t>
            </a:r>
          </a:p>
        </p:txBody>
      </p:sp>
      <p:grpSp>
        <p:nvGrpSpPr>
          <p:cNvPr id="75809" name="Group 33"/>
          <p:cNvGrpSpPr>
            <a:grpSpLocks/>
          </p:cNvGrpSpPr>
          <p:nvPr/>
        </p:nvGrpSpPr>
        <p:grpSpPr bwMode="auto">
          <a:xfrm>
            <a:off x="4084637" y="2806701"/>
            <a:ext cx="500063" cy="911225"/>
            <a:chOff x="2582" y="1975"/>
            <a:chExt cx="315" cy="574"/>
          </a:xfrm>
        </p:grpSpPr>
        <p:sp>
          <p:nvSpPr>
            <p:cNvPr id="75807" name="Text Box 31"/>
            <p:cNvSpPr txBox="1">
              <a:spLocks noChangeArrowheads="1"/>
            </p:cNvSpPr>
            <p:nvPr/>
          </p:nvSpPr>
          <p:spPr bwMode="auto">
            <a:xfrm>
              <a:off x="2582" y="2219"/>
              <a:ext cx="315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en-US" sz="2800" dirty="0">
                  <a:latin typeface="+mj-lt"/>
                </a:rPr>
                <a:t>-</a:t>
              </a:r>
              <a:r>
                <a:rPr lang="en-US" altLang="en-US" sz="1600" dirty="0">
                  <a:latin typeface="+mj-lt"/>
                </a:rPr>
                <a:t>2</a:t>
              </a:r>
            </a:p>
          </p:txBody>
        </p:sp>
        <p:sp>
          <p:nvSpPr>
            <p:cNvPr id="75808" name="Line 32"/>
            <p:cNvSpPr>
              <a:spLocks noChangeShapeType="1"/>
            </p:cNvSpPr>
            <p:nvPr/>
          </p:nvSpPr>
          <p:spPr bwMode="auto">
            <a:xfrm flipV="1">
              <a:off x="2739" y="1975"/>
              <a:ext cx="0" cy="266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en-US" sz="2800">
                <a:latin typeface="+mj-lt"/>
              </a:endParaRPr>
            </a:p>
          </p:txBody>
        </p:sp>
      </p:grpSp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5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5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8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8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8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78" grpId="0" autoUpdateAnimBg="0"/>
      <p:bldP spid="75804" grpId="0" animBg="1"/>
      <p:bldP spid="75805" grpId="0" animBg="1"/>
      <p:bldP spid="75806" grpId="0" build="p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Text Box 2"/>
          <p:cNvSpPr txBox="1">
            <a:spLocks noChangeArrowheads="1"/>
          </p:cNvSpPr>
          <p:nvPr/>
        </p:nvSpPr>
        <p:spPr bwMode="auto">
          <a:xfrm>
            <a:off x="0" y="647700"/>
            <a:ext cx="91440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800"/>
              <a:t>Where is -1.5 on the number line?  Is it greater or less than -2?</a:t>
            </a:r>
          </a:p>
        </p:txBody>
      </p:sp>
      <p:grpSp>
        <p:nvGrpSpPr>
          <p:cNvPr id="76803" name="Group 3"/>
          <p:cNvGrpSpPr>
            <a:grpSpLocks/>
          </p:cNvGrpSpPr>
          <p:nvPr/>
        </p:nvGrpSpPr>
        <p:grpSpPr bwMode="auto">
          <a:xfrm>
            <a:off x="1047750" y="2770188"/>
            <a:ext cx="6973888" cy="725487"/>
            <a:chOff x="695" y="3335"/>
            <a:chExt cx="4393" cy="457"/>
          </a:xfrm>
        </p:grpSpPr>
        <p:grpSp>
          <p:nvGrpSpPr>
            <p:cNvPr id="76804" name="Group 4"/>
            <p:cNvGrpSpPr>
              <a:grpSpLocks noChangeAspect="1"/>
            </p:cNvGrpSpPr>
            <p:nvPr/>
          </p:nvGrpSpPr>
          <p:grpSpPr bwMode="auto">
            <a:xfrm>
              <a:off x="695" y="3335"/>
              <a:ext cx="4393" cy="190"/>
              <a:chOff x="1440" y="3600"/>
              <a:chExt cx="8640" cy="374"/>
            </a:xfrm>
          </p:grpSpPr>
          <p:sp>
            <p:nvSpPr>
              <p:cNvPr id="76805" name="Line 5"/>
              <p:cNvSpPr>
                <a:spLocks noChangeAspect="1" noChangeShapeType="1"/>
              </p:cNvSpPr>
              <p:nvPr/>
            </p:nvSpPr>
            <p:spPr bwMode="auto">
              <a:xfrm>
                <a:off x="1440" y="3780"/>
                <a:ext cx="8640" cy="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 type="arrow" w="med" len="med"/>
                <a:tailEnd type="arrow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06" name="Line 6"/>
              <p:cNvSpPr>
                <a:spLocks noChangeAspect="1" noChangeShapeType="1"/>
              </p:cNvSpPr>
              <p:nvPr/>
            </p:nvSpPr>
            <p:spPr bwMode="auto">
              <a:xfrm>
                <a:off x="216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07" name="Line 7"/>
              <p:cNvSpPr>
                <a:spLocks noChangeAspect="1" noChangeShapeType="1"/>
              </p:cNvSpPr>
              <p:nvPr/>
            </p:nvSpPr>
            <p:spPr bwMode="auto">
              <a:xfrm>
                <a:off x="288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08" name="Line 8"/>
              <p:cNvSpPr>
                <a:spLocks noChangeAspect="1" noChangeShapeType="1"/>
              </p:cNvSpPr>
              <p:nvPr/>
            </p:nvSpPr>
            <p:spPr bwMode="auto">
              <a:xfrm>
                <a:off x="360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09" name="Line 9"/>
              <p:cNvSpPr>
                <a:spLocks noChangeAspect="1" noChangeShapeType="1"/>
              </p:cNvSpPr>
              <p:nvPr/>
            </p:nvSpPr>
            <p:spPr bwMode="auto">
              <a:xfrm>
                <a:off x="432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10" name="Line 10"/>
              <p:cNvSpPr>
                <a:spLocks noChangeAspect="1" noChangeShapeType="1"/>
              </p:cNvSpPr>
              <p:nvPr/>
            </p:nvSpPr>
            <p:spPr bwMode="auto">
              <a:xfrm>
                <a:off x="504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11" name="Line 11"/>
              <p:cNvSpPr>
                <a:spLocks noChangeAspect="1" noChangeShapeType="1"/>
              </p:cNvSpPr>
              <p:nvPr/>
            </p:nvSpPr>
            <p:spPr bwMode="auto">
              <a:xfrm>
                <a:off x="576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12" name="Line 12"/>
              <p:cNvSpPr>
                <a:spLocks noChangeAspect="1" noChangeShapeType="1"/>
              </p:cNvSpPr>
              <p:nvPr/>
            </p:nvSpPr>
            <p:spPr bwMode="auto">
              <a:xfrm>
                <a:off x="648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13" name="Line 13"/>
              <p:cNvSpPr>
                <a:spLocks noChangeAspect="1" noChangeShapeType="1"/>
              </p:cNvSpPr>
              <p:nvPr/>
            </p:nvSpPr>
            <p:spPr bwMode="auto">
              <a:xfrm>
                <a:off x="7200" y="3600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14" name="Line 14"/>
              <p:cNvSpPr>
                <a:spLocks noChangeAspect="1" noChangeShapeType="1"/>
              </p:cNvSpPr>
              <p:nvPr/>
            </p:nvSpPr>
            <p:spPr bwMode="auto">
              <a:xfrm>
                <a:off x="792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15" name="Line 15"/>
              <p:cNvSpPr>
                <a:spLocks noChangeAspect="1" noChangeShapeType="1"/>
              </p:cNvSpPr>
              <p:nvPr/>
            </p:nvSpPr>
            <p:spPr bwMode="auto">
              <a:xfrm>
                <a:off x="864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76816" name="Line 16"/>
              <p:cNvSpPr>
                <a:spLocks noChangeAspect="1" noChangeShapeType="1"/>
              </p:cNvSpPr>
              <p:nvPr/>
            </p:nvSpPr>
            <p:spPr bwMode="auto">
              <a:xfrm>
                <a:off x="9360" y="3614"/>
                <a:ext cx="0" cy="3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76817" name="Text Box 17"/>
            <p:cNvSpPr txBox="1">
              <a:spLocks noChangeAspect="1" noChangeArrowheads="1"/>
            </p:cNvSpPr>
            <p:nvPr/>
          </p:nvSpPr>
          <p:spPr bwMode="auto">
            <a:xfrm>
              <a:off x="2752" y="3518"/>
              <a:ext cx="275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/>
                <a:t>0</a:t>
              </a:r>
            </a:p>
          </p:txBody>
        </p:sp>
        <p:sp>
          <p:nvSpPr>
            <p:cNvPr id="76818" name="Text Box 18"/>
            <p:cNvSpPr txBox="1">
              <a:spLocks noChangeAspect="1" noChangeArrowheads="1"/>
            </p:cNvSpPr>
            <p:nvPr/>
          </p:nvSpPr>
          <p:spPr bwMode="auto">
            <a:xfrm>
              <a:off x="3118" y="3518"/>
              <a:ext cx="275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/>
                <a:t>5</a:t>
              </a:r>
            </a:p>
          </p:txBody>
        </p:sp>
        <p:sp>
          <p:nvSpPr>
            <p:cNvPr id="76819" name="Text Box 19"/>
            <p:cNvSpPr txBox="1">
              <a:spLocks noChangeAspect="1" noChangeArrowheads="1"/>
            </p:cNvSpPr>
            <p:nvPr/>
          </p:nvSpPr>
          <p:spPr bwMode="auto">
            <a:xfrm>
              <a:off x="3462" y="3518"/>
              <a:ext cx="323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/>
                <a:t>10</a:t>
              </a:r>
            </a:p>
          </p:txBody>
        </p:sp>
        <p:sp>
          <p:nvSpPr>
            <p:cNvPr id="76820" name="Text Box 20"/>
            <p:cNvSpPr txBox="1">
              <a:spLocks noChangeAspect="1" noChangeArrowheads="1"/>
            </p:cNvSpPr>
            <p:nvPr/>
          </p:nvSpPr>
          <p:spPr bwMode="auto">
            <a:xfrm>
              <a:off x="3829" y="3518"/>
              <a:ext cx="322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/>
                <a:t>15</a:t>
              </a:r>
            </a:p>
          </p:txBody>
        </p:sp>
        <p:sp>
          <p:nvSpPr>
            <p:cNvPr id="76821" name="Text Box 21"/>
            <p:cNvSpPr txBox="1">
              <a:spLocks noChangeAspect="1" noChangeArrowheads="1"/>
            </p:cNvSpPr>
            <p:nvPr/>
          </p:nvSpPr>
          <p:spPr bwMode="auto">
            <a:xfrm>
              <a:off x="1222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/>
                <a:t>-20</a:t>
              </a:r>
            </a:p>
          </p:txBody>
        </p:sp>
        <p:sp>
          <p:nvSpPr>
            <p:cNvPr id="76822" name="Text Box 22"/>
            <p:cNvSpPr txBox="1">
              <a:spLocks noChangeAspect="1" noChangeArrowheads="1"/>
            </p:cNvSpPr>
            <p:nvPr/>
          </p:nvSpPr>
          <p:spPr bwMode="auto">
            <a:xfrm>
              <a:off x="1588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/>
                <a:t>-15</a:t>
              </a:r>
            </a:p>
          </p:txBody>
        </p:sp>
        <p:sp>
          <p:nvSpPr>
            <p:cNvPr id="76823" name="Text Box 23"/>
            <p:cNvSpPr txBox="1">
              <a:spLocks noChangeAspect="1" noChangeArrowheads="1"/>
            </p:cNvSpPr>
            <p:nvPr/>
          </p:nvSpPr>
          <p:spPr bwMode="auto">
            <a:xfrm>
              <a:off x="1954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/>
                <a:t>-10</a:t>
              </a:r>
            </a:p>
          </p:txBody>
        </p:sp>
        <p:sp>
          <p:nvSpPr>
            <p:cNvPr id="76824" name="Text Box 24"/>
            <p:cNvSpPr txBox="1">
              <a:spLocks noChangeAspect="1" noChangeArrowheads="1"/>
            </p:cNvSpPr>
            <p:nvPr/>
          </p:nvSpPr>
          <p:spPr bwMode="auto">
            <a:xfrm>
              <a:off x="2349" y="3518"/>
              <a:ext cx="350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/>
                <a:t>-5</a:t>
              </a:r>
            </a:p>
          </p:txBody>
        </p:sp>
        <p:sp>
          <p:nvSpPr>
            <p:cNvPr id="76825" name="Text Box 25"/>
            <p:cNvSpPr txBox="1">
              <a:spLocks noChangeAspect="1" noChangeArrowheads="1"/>
            </p:cNvSpPr>
            <p:nvPr/>
          </p:nvSpPr>
          <p:spPr bwMode="auto">
            <a:xfrm>
              <a:off x="856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/>
                <a:t>-25</a:t>
              </a:r>
            </a:p>
          </p:txBody>
        </p:sp>
        <p:sp>
          <p:nvSpPr>
            <p:cNvPr id="76826" name="Text Box 26"/>
            <p:cNvSpPr txBox="1">
              <a:spLocks noChangeAspect="1" noChangeArrowheads="1"/>
            </p:cNvSpPr>
            <p:nvPr/>
          </p:nvSpPr>
          <p:spPr bwMode="auto">
            <a:xfrm>
              <a:off x="4195" y="3518"/>
              <a:ext cx="322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/>
                <a:t>20</a:t>
              </a:r>
            </a:p>
          </p:txBody>
        </p:sp>
        <p:sp>
          <p:nvSpPr>
            <p:cNvPr id="76827" name="Text Box 27"/>
            <p:cNvSpPr txBox="1">
              <a:spLocks noChangeAspect="1" noChangeArrowheads="1"/>
            </p:cNvSpPr>
            <p:nvPr/>
          </p:nvSpPr>
          <p:spPr bwMode="auto">
            <a:xfrm>
              <a:off x="4517" y="3518"/>
              <a:ext cx="414" cy="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ctr" eaLnBrk="0" hangingPunct="0"/>
              <a:r>
                <a:rPr lang="en-US" altLang="en-US"/>
                <a:t>25</a:t>
              </a:r>
            </a:p>
          </p:txBody>
        </p:sp>
      </p:grpSp>
      <p:sp>
        <p:nvSpPr>
          <p:cNvPr id="76828" name="Oval 28"/>
          <p:cNvSpPr>
            <a:spLocks noChangeArrowheads="1"/>
          </p:cNvSpPr>
          <p:nvPr/>
        </p:nvSpPr>
        <p:spPr bwMode="auto">
          <a:xfrm>
            <a:off x="4240213" y="2789238"/>
            <a:ext cx="269875" cy="269875"/>
          </a:xfrm>
          <a:prstGeom prst="ellipse">
            <a:avLst/>
          </a:prstGeom>
          <a:solidFill>
            <a:srgbClr val="CC0099"/>
          </a:solidFill>
          <a:ln w="38100">
            <a:solidFill>
              <a:srgbClr val="CC0099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29" name="Line 29"/>
          <p:cNvSpPr>
            <a:spLocks noChangeShapeType="1"/>
          </p:cNvSpPr>
          <p:nvPr/>
        </p:nvSpPr>
        <p:spPr bwMode="auto">
          <a:xfrm>
            <a:off x="4502150" y="2889250"/>
            <a:ext cx="3116263" cy="0"/>
          </a:xfrm>
          <a:prstGeom prst="line">
            <a:avLst/>
          </a:prstGeom>
          <a:noFill/>
          <a:ln w="38100">
            <a:solidFill>
              <a:srgbClr val="CC0099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830" name="Text Box 30"/>
          <p:cNvSpPr txBox="1">
            <a:spLocks noChangeArrowheads="1"/>
          </p:cNvSpPr>
          <p:nvPr/>
        </p:nvSpPr>
        <p:spPr bwMode="auto">
          <a:xfrm>
            <a:off x="442913" y="4327525"/>
            <a:ext cx="8388350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US" altLang="en-US" sz="3000">
                <a:latin typeface="Times" charset="0"/>
              </a:rPr>
              <a:t> -1.5 is between -1 and -2.</a:t>
            </a:r>
          </a:p>
          <a:p>
            <a:pPr>
              <a:buFontTx/>
              <a:buChar char="•"/>
            </a:pPr>
            <a:r>
              <a:rPr lang="en-US" altLang="en-US" sz="3000">
                <a:latin typeface="Times" charset="0"/>
              </a:rPr>
              <a:t> -1 is to the right of -2.</a:t>
            </a:r>
          </a:p>
          <a:p>
            <a:pPr>
              <a:buFontTx/>
              <a:buChar char="•"/>
            </a:pPr>
            <a:r>
              <a:rPr lang="en-US" altLang="en-US" sz="3000">
                <a:latin typeface="Times" charset="0"/>
              </a:rPr>
              <a:t> So -1.5 is also to the right of -2.</a:t>
            </a:r>
          </a:p>
        </p:txBody>
      </p:sp>
      <p:sp>
        <p:nvSpPr>
          <p:cNvPr id="76831" name="Text Box 31"/>
          <p:cNvSpPr txBox="1">
            <a:spLocks noChangeArrowheads="1"/>
          </p:cNvSpPr>
          <p:nvPr/>
        </p:nvSpPr>
        <p:spPr bwMode="auto">
          <a:xfrm>
            <a:off x="4098925" y="3522663"/>
            <a:ext cx="50006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>
                <a:latin typeface="Times" charset="0"/>
              </a:rPr>
              <a:t>-2</a:t>
            </a:r>
          </a:p>
        </p:txBody>
      </p:sp>
      <p:sp>
        <p:nvSpPr>
          <p:cNvPr id="76832" name="Line 32"/>
          <p:cNvSpPr>
            <a:spLocks noChangeShapeType="1"/>
          </p:cNvSpPr>
          <p:nvPr/>
        </p:nvSpPr>
        <p:spPr bwMode="auto">
          <a:xfrm flipV="1">
            <a:off x="4348163" y="3135313"/>
            <a:ext cx="0" cy="4222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8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02" grpId="0" autoUpdateAnimBg="0"/>
      <p:bldP spid="76830" grpId="0" build="p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236306" y="974119"/>
            <a:ext cx="865084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000" dirty="0" smtClean="0">
                <a:latin typeface="+mj-lt"/>
              </a:rPr>
              <a:t>Solving </a:t>
            </a:r>
            <a:r>
              <a:rPr lang="en-US" altLang="en-US" sz="4000" dirty="0">
                <a:latin typeface="+mj-lt"/>
              </a:rPr>
              <a:t>an </a:t>
            </a:r>
            <a:r>
              <a:rPr lang="en-US" altLang="en-US" sz="4000" dirty="0" smtClean="0">
                <a:latin typeface="+mj-lt"/>
              </a:rPr>
              <a:t>Inequality:</a:t>
            </a:r>
            <a:endParaRPr lang="en-US" altLang="en-US" sz="4000" dirty="0">
              <a:latin typeface="+mj-lt"/>
            </a:endParaRP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791110" y="1928813"/>
            <a:ext cx="64008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 dirty="0" smtClean="0">
                <a:latin typeface="+mj-lt"/>
              </a:rPr>
              <a:t>Given:  w </a:t>
            </a:r>
            <a:r>
              <a:rPr lang="en-US" altLang="en-US" sz="2800" b="1" dirty="0">
                <a:latin typeface="+mj-lt"/>
              </a:rPr>
              <a:t>+ 5 &lt; 8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788988" y="2524125"/>
            <a:ext cx="76962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n-US" sz="2800" dirty="0">
                <a:latin typeface="+mj-lt"/>
              </a:rPr>
              <a:t>We will use the same steps that we did with equations, if a number is added to the variable, we add the opposite sign to both sides:</a:t>
            </a: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0" y="401955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w + 5 + (-5) &lt; 8 + (-5)</a:t>
            </a:r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0" y="496093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w + 0 &lt; 3</a:t>
            </a:r>
          </a:p>
        </p:txBody>
      </p:sp>
      <p:sp>
        <p:nvSpPr>
          <p:cNvPr id="14349" name="Text Box 13"/>
          <p:cNvSpPr txBox="1">
            <a:spLocks noChangeArrowheads="1"/>
          </p:cNvSpPr>
          <p:nvPr/>
        </p:nvSpPr>
        <p:spPr bwMode="auto">
          <a:xfrm>
            <a:off x="3386138" y="5900738"/>
            <a:ext cx="2347912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w &lt; 3</a:t>
            </a:r>
          </a:p>
        </p:txBody>
      </p:sp>
      <p:sp>
        <p:nvSpPr>
          <p:cNvPr id="14350" name="Text Box 14"/>
          <p:cNvSpPr txBox="1">
            <a:spLocks noChangeArrowheads="1"/>
          </p:cNvSpPr>
          <p:nvPr/>
        </p:nvSpPr>
        <p:spPr bwMode="auto">
          <a:xfrm>
            <a:off x="6677025" y="4286250"/>
            <a:ext cx="2409825" cy="2246769"/>
          </a:xfrm>
          <a:prstGeom prst="rect">
            <a:avLst/>
          </a:prstGeom>
          <a:noFill/>
          <a:ln w="28575">
            <a:solidFill>
              <a:srgbClr val="CC00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dirty="0">
                <a:latin typeface="+mj-lt"/>
              </a:rPr>
              <a:t>All numbers less than 3 are solutions to this problem!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 autoUpdateAnimBg="0"/>
      <p:bldP spid="14346" grpId="0" autoUpdateAnimBg="0"/>
      <p:bldP spid="14347" grpId="0" autoUpdateAnimBg="0"/>
      <p:bldP spid="14348" grpId="0" autoUpdateAnimBg="0"/>
      <p:bldP spid="14349" grpId="0" animBg="1" autoUpdateAnimBg="0"/>
      <p:bldP spid="14350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Text Box 2"/>
          <p:cNvSpPr txBox="1">
            <a:spLocks noChangeArrowheads="1"/>
          </p:cNvSpPr>
          <p:nvPr/>
        </p:nvSpPr>
        <p:spPr bwMode="auto">
          <a:xfrm>
            <a:off x="0" y="821772"/>
            <a:ext cx="9144000" cy="70788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4000" dirty="0">
                <a:latin typeface="+mj-lt"/>
              </a:rPr>
              <a:t>More Examples</a:t>
            </a:r>
          </a:p>
        </p:txBody>
      </p:sp>
      <p:sp>
        <p:nvSpPr>
          <p:cNvPr id="77827" name="Text Box 3"/>
          <p:cNvSpPr txBox="1">
            <a:spLocks noChangeArrowheads="1"/>
          </p:cNvSpPr>
          <p:nvPr/>
        </p:nvSpPr>
        <p:spPr bwMode="auto">
          <a:xfrm>
            <a:off x="0" y="1999913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solidFill>
                  <a:srgbClr val="CC0099"/>
                </a:solidFill>
                <a:latin typeface="+mj-lt"/>
              </a:rPr>
              <a:t>8 + r ≥ -2</a:t>
            </a:r>
          </a:p>
        </p:txBody>
      </p:sp>
      <p:sp>
        <p:nvSpPr>
          <p:cNvPr id="77829" name="Text Box 5"/>
          <p:cNvSpPr txBox="1">
            <a:spLocks noChangeArrowheads="1"/>
          </p:cNvSpPr>
          <p:nvPr/>
        </p:nvSpPr>
        <p:spPr bwMode="auto">
          <a:xfrm>
            <a:off x="0" y="2730500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8 + r + </a:t>
            </a:r>
            <a:r>
              <a:rPr lang="en-US" altLang="en-US" sz="2800" b="1">
                <a:solidFill>
                  <a:srgbClr val="CC0099"/>
                </a:solidFill>
                <a:latin typeface="+mj-lt"/>
              </a:rPr>
              <a:t>(-8)</a:t>
            </a:r>
            <a:r>
              <a:rPr lang="en-US" altLang="en-US" sz="2800" b="1">
                <a:latin typeface="+mj-lt"/>
              </a:rPr>
              <a:t> ≥ -2 + </a:t>
            </a:r>
            <a:r>
              <a:rPr lang="en-US" altLang="en-US" sz="2800" b="1">
                <a:solidFill>
                  <a:srgbClr val="CC0099"/>
                </a:solidFill>
                <a:latin typeface="+mj-lt"/>
              </a:rPr>
              <a:t>(-8)</a:t>
            </a:r>
            <a:endParaRPr lang="en-US" altLang="en-US" sz="2800" b="1">
              <a:latin typeface="+mj-lt"/>
            </a:endParaRPr>
          </a:p>
        </p:txBody>
      </p:sp>
      <p:sp>
        <p:nvSpPr>
          <p:cNvPr id="77830" name="Text Box 6"/>
          <p:cNvSpPr txBox="1">
            <a:spLocks noChangeArrowheads="1"/>
          </p:cNvSpPr>
          <p:nvPr/>
        </p:nvSpPr>
        <p:spPr bwMode="auto">
          <a:xfrm>
            <a:off x="0" y="3671888"/>
            <a:ext cx="9144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r + 0 ≥ -10</a:t>
            </a:r>
          </a:p>
        </p:txBody>
      </p:sp>
      <p:sp>
        <p:nvSpPr>
          <p:cNvPr id="77831" name="Text Box 7"/>
          <p:cNvSpPr txBox="1">
            <a:spLocks noChangeArrowheads="1"/>
          </p:cNvSpPr>
          <p:nvPr/>
        </p:nvSpPr>
        <p:spPr bwMode="auto">
          <a:xfrm>
            <a:off x="3579813" y="4611688"/>
            <a:ext cx="2076450" cy="52322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b="1">
                <a:latin typeface="+mj-lt"/>
              </a:rPr>
              <a:t>w ≥ -10</a:t>
            </a:r>
          </a:p>
        </p:txBody>
      </p:sp>
      <p:sp>
        <p:nvSpPr>
          <p:cNvPr id="77832" name="Text Box 8"/>
          <p:cNvSpPr txBox="1">
            <a:spLocks noChangeArrowheads="1"/>
          </p:cNvSpPr>
          <p:nvPr/>
        </p:nvSpPr>
        <p:spPr bwMode="auto">
          <a:xfrm>
            <a:off x="1014413" y="5400676"/>
            <a:ext cx="6915150" cy="954107"/>
          </a:xfrm>
          <a:prstGeom prst="rect">
            <a:avLst/>
          </a:prstGeom>
          <a:noFill/>
          <a:ln w="9525">
            <a:solidFill>
              <a:srgbClr val="CC0099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en-US" sz="2800" dirty="0">
                <a:latin typeface="+mj-lt"/>
              </a:rPr>
              <a:t>All numbers from -10 and up (including </a:t>
            </a:r>
            <a:br>
              <a:rPr lang="en-US" altLang="en-US" sz="2800" dirty="0">
                <a:latin typeface="+mj-lt"/>
              </a:rPr>
            </a:br>
            <a:r>
              <a:rPr lang="en-US" altLang="en-US" sz="2800" dirty="0">
                <a:latin typeface="+mj-lt"/>
              </a:rPr>
              <a:t>-10) make this problem true!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77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27" grpId="0" autoUpdateAnimBg="0"/>
      <p:bldP spid="77829" grpId="0" autoUpdateAnimBg="0"/>
      <p:bldP spid="77830" grpId="0" autoUpdateAnimBg="0"/>
      <p:bldP spid="77831" grpId="0" animBg="1" autoUpdateAnimBg="0"/>
      <p:bldP spid="77832" grpId="0" animBg="1" autoUpdateAnimBg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1471</TotalTime>
  <Words>567</Words>
  <Application>Microsoft Office PowerPoint</Application>
  <PresentationFormat>On-screen Show (4:3)</PresentationFormat>
  <Paragraphs>87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Solving Inequalities</vt:lpstr>
      <vt:lpstr>Slide 2</vt:lpstr>
      <vt:lpstr>The inequality, x &lt; 5</vt:lpstr>
      <vt:lpstr>Slide 4</vt:lpstr>
      <vt:lpstr>The inequality, x ≥ -2</vt:lpstr>
      <vt:lpstr>Slide 6</vt:lpstr>
      <vt:lpstr>Slide 7</vt:lpstr>
      <vt:lpstr>Slide 8</vt:lpstr>
      <vt:lpstr>Slide 9</vt:lpstr>
      <vt:lpstr>Slide 10</vt:lpstr>
      <vt:lpstr>Slide 11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Bob Greer</dc:creator>
  <cp:lastModifiedBy>elizabeth.bryant</cp:lastModifiedBy>
  <cp:revision>23</cp:revision>
  <dcterms:created xsi:type="dcterms:W3CDTF">2002-07-25T19:09:27Z</dcterms:created>
  <dcterms:modified xsi:type="dcterms:W3CDTF">2010-06-09T14:51:29Z</dcterms:modified>
</cp:coreProperties>
</file>